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9" r:id="rId3"/>
    <p:sldId id="282" r:id="rId4"/>
    <p:sldId id="336" r:id="rId5"/>
    <p:sldId id="306" r:id="rId6"/>
    <p:sldId id="308" r:id="rId7"/>
    <p:sldId id="309" r:id="rId8"/>
    <p:sldId id="310" r:id="rId9"/>
    <p:sldId id="338" r:id="rId10"/>
    <p:sldId id="339" r:id="rId11"/>
    <p:sldId id="340" r:id="rId12"/>
    <p:sldId id="341" r:id="rId13"/>
    <p:sldId id="324" r:id="rId14"/>
    <p:sldId id="325" r:id="rId15"/>
    <p:sldId id="326" r:id="rId16"/>
    <p:sldId id="328" r:id="rId17"/>
    <p:sldId id="327" r:id="rId18"/>
    <p:sldId id="329" r:id="rId19"/>
    <p:sldId id="330" r:id="rId20"/>
    <p:sldId id="331" r:id="rId21"/>
    <p:sldId id="319" r:id="rId22"/>
    <p:sldId id="322" r:id="rId23"/>
    <p:sldId id="332" r:id="rId24"/>
    <p:sldId id="333" r:id="rId25"/>
    <p:sldId id="337" r:id="rId26"/>
    <p:sldId id="335" r:id="rId27"/>
  </p:sldIdLst>
  <p:sldSz cx="9144000" cy="5143500" type="screen16x9"/>
  <p:notesSz cx="6858000" cy="9144000"/>
  <p:embeddedFontLst>
    <p:embeddedFont>
      <p:font typeface="Albert Sans" panose="02010600030101010101" charset="0"/>
      <p:regular r:id="rId29"/>
      <p:bold r:id="rId30"/>
      <p:italic r:id="rId31"/>
      <p:boldItalic r:id="rId32"/>
    </p:embeddedFont>
    <p:embeddedFont>
      <p:font typeface="Albert Sans SemiBold" panose="02010600030101010101"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2CC543-97A7-47C9-BE5C-C29EAE17B6F9}">
  <a:tblStyle styleId="{2B2CC543-97A7-47C9-BE5C-C29EAE17B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4D0FF27-F965-4C70-8416-881E5451222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5" d="100"/>
          <a:sy n="205" d="100"/>
        </p:scale>
        <p:origin x="52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49862fcd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49862fcd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776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97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907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358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74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df52a00d07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df52a00d0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5459e70b79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5459e70b79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90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19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96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05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846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5459e70b7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5459e70b79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137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4950" y="737225"/>
            <a:ext cx="4814100" cy="2945700"/>
          </a:xfrm>
          <a:prstGeom prst="rect">
            <a:avLst/>
          </a:prstGeom>
          <a:solidFill>
            <a:schemeClr val="lt1"/>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b="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88500" y="3653275"/>
            <a:ext cx="4167000" cy="352800"/>
          </a:xfrm>
          <a:prstGeom prst="rect">
            <a:avLst/>
          </a:prstGeom>
          <a:solidFill>
            <a:schemeClr val="dk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rot="10800000">
            <a:off x="269250" y="362050"/>
            <a:ext cx="10977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rot="10800000">
            <a:off x="7750700" y="4970800"/>
            <a:ext cx="1097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301300" y="1536450"/>
            <a:ext cx="4541400" cy="841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2301300" y="2517775"/>
            <a:ext cx="4541400" cy="9795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9"/>
          <p:cNvSpPr/>
          <p:nvPr/>
        </p:nvSpPr>
        <p:spPr>
          <a:xfrm>
            <a:off x="924600" y="698700"/>
            <a:ext cx="7294800" cy="3746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026700" y="4465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026700" y="4128725"/>
            <a:ext cx="3090600" cy="60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sp>
        <p:nvSpPr>
          <p:cNvPr id="64" name="Google Shape;64;p11"/>
          <p:cNvSpPr txBox="1">
            <a:spLocks noGrp="1"/>
          </p:cNvSpPr>
          <p:nvPr>
            <p:ph type="title" hasCustomPrompt="1"/>
          </p:nvPr>
        </p:nvSpPr>
        <p:spPr>
          <a:xfrm>
            <a:off x="1284000" y="1744025"/>
            <a:ext cx="6576000" cy="1393200"/>
          </a:xfrm>
          <a:prstGeom prst="rect">
            <a:avLst/>
          </a:prstGeom>
          <a:solidFill>
            <a:schemeClr val="dk2"/>
          </a:solidFill>
        </p:spPr>
        <p:txBody>
          <a:bodyPr spcFirstLastPara="1" wrap="square" lIns="91425" tIns="91425" rIns="91425" bIns="91425" anchor="t" anchorCtr="0">
            <a:noAutofit/>
          </a:bodyPr>
          <a:lstStyle>
            <a:lvl1pPr lvl="0" algn="ctr">
              <a:spcBef>
                <a:spcPts val="0"/>
              </a:spcBef>
              <a:spcAft>
                <a:spcPts val="0"/>
              </a:spcAft>
              <a:buSzPts val="8500"/>
              <a:buNone/>
              <a:defRPr sz="8000">
                <a:solidFill>
                  <a:srgbClr val="101122"/>
                </a:solidFill>
              </a:defRPr>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65" name="Google Shape;65;p11"/>
          <p:cNvSpPr txBox="1">
            <a:spLocks noGrp="1"/>
          </p:cNvSpPr>
          <p:nvPr>
            <p:ph type="subTitle" idx="1"/>
          </p:nvPr>
        </p:nvSpPr>
        <p:spPr>
          <a:xfrm>
            <a:off x="1284000" y="3255175"/>
            <a:ext cx="6576000" cy="44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2"/>
        <p:cNvGrpSpPr/>
        <p:nvPr/>
      </p:nvGrpSpPr>
      <p:grpSpPr>
        <a:xfrm>
          <a:off x="0" y="0"/>
          <a:ext cx="0" cy="0"/>
          <a:chOff x="0" y="0"/>
          <a:chExt cx="0" cy="0"/>
        </a:xfrm>
      </p:grpSpPr>
      <p:sp>
        <p:nvSpPr>
          <p:cNvPr id="213" name="Google Shape;213;p28"/>
          <p:cNvSpPr/>
          <p:nvPr/>
        </p:nvSpPr>
        <p:spPr>
          <a:xfrm rot="-804930">
            <a:off x="3666097" y="266076"/>
            <a:ext cx="5574305" cy="3295020"/>
          </a:xfrm>
          <a:prstGeom prst="arc">
            <a:avLst>
              <a:gd name="adj1" fmla="val 16057500"/>
              <a:gd name="adj2" fmla="val 5515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rot="-6395119">
            <a:off x="5840319" y="263514"/>
            <a:ext cx="173415" cy="173415"/>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rot="10800000" flipH="1">
            <a:off x="476902" y="4694300"/>
            <a:ext cx="152400" cy="1524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flipH="1">
            <a:off x="629301" y="4608502"/>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sp>
        <p:nvSpPr>
          <p:cNvPr id="218" name="Google Shape;218;p29"/>
          <p:cNvSpPr/>
          <p:nvPr/>
        </p:nvSpPr>
        <p:spPr>
          <a:xfrm rot="-2254707">
            <a:off x="-4148942" y="-1447448"/>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5400000">
            <a:off x="1425296" y="22217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2254707">
            <a:off x="6325708" y="3760577"/>
            <a:ext cx="7224432" cy="2637023"/>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rot="-5400000">
            <a:off x="7659671" y="4726428"/>
            <a:ext cx="85800" cy="85800"/>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7" r:id="rId4"/>
    <p:sldLayoutId id="2147483674" r:id="rId5"/>
    <p:sldLayoutId id="214748367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huggingface.co/postbot/distilgpt2-emailgen-V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huggingface.co/datasets/LightTai/personalized-emai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33"/>
          <p:cNvSpPr/>
          <p:nvPr/>
        </p:nvSpPr>
        <p:spPr>
          <a:xfrm rot="2260023">
            <a:off x="2241254" y="-402920"/>
            <a:ext cx="4502416" cy="584919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ctrTitle"/>
          </p:nvPr>
        </p:nvSpPr>
        <p:spPr>
          <a:xfrm>
            <a:off x="2164950" y="1060375"/>
            <a:ext cx="4814100" cy="294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Times New Roman" panose="02020603050405020304" pitchFamily="18" charset="0"/>
                <a:cs typeface="Times New Roman" panose="02020603050405020304" pitchFamily="18" charset="0"/>
              </a:rPr>
              <a:t>Generating Personalized Emails with GPT-2</a:t>
            </a:r>
          </a:p>
        </p:txBody>
      </p:sp>
      <p:sp>
        <p:nvSpPr>
          <p:cNvPr id="234" name="Google Shape;234;p33"/>
          <p:cNvSpPr/>
          <p:nvPr/>
        </p:nvSpPr>
        <p:spPr>
          <a:xfrm rot="-428975">
            <a:off x="1955424" y="3663395"/>
            <a:ext cx="173549" cy="173549"/>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3"/>
          <p:cNvSpPr/>
          <p:nvPr/>
        </p:nvSpPr>
        <p:spPr>
          <a:xfrm rot="-1124341">
            <a:off x="6652921" y="729319"/>
            <a:ext cx="250266" cy="250266"/>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3"/>
          <p:cNvSpPr txBox="1">
            <a:spLocks noGrp="1"/>
          </p:cNvSpPr>
          <p:nvPr>
            <p:ph type="subTitle" idx="1"/>
          </p:nvPr>
        </p:nvSpPr>
        <p:spPr>
          <a:xfrm>
            <a:off x="2488500" y="3653275"/>
            <a:ext cx="4167000" cy="3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Times New Roman" panose="02020603050405020304" pitchFamily="18" charset="0"/>
                <a:cs typeface="Times New Roman" panose="02020603050405020304" pitchFamily="18" charset="0"/>
                <a:sym typeface="Albert Sans"/>
              </a:rPr>
              <a:t>Group O: Yun Cao, Yue Liu, Muyang Cheng, Nan Chen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Save and Load Model</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B93547BC-E70C-2722-9C0D-E7D13F2F3D60}"/>
              </a:ext>
            </a:extLst>
          </p:cNvPr>
          <p:cNvPicPr>
            <a:picLocks noChangeAspect="1"/>
          </p:cNvPicPr>
          <p:nvPr/>
        </p:nvPicPr>
        <p:blipFill>
          <a:blip r:embed="rId3"/>
          <a:stretch>
            <a:fillRect/>
          </a:stretch>
        </p:blipFill>
        <p:spPr>
          <a:xfrm>
            <a:off x="506569" y="922300"/>
            <a:ext cx="4421746" cy="4023114"/>
          </a:xfrm>
          <a:prstGeom prst="rect">
            <a:avLst/>
          </a:prstGeom>
        </p:spPr>
      </p:pic>
      <p:pic>
        <p:nvPicPr>
          <p:cNvPr id="4" name="Picture 6">
            <a:extLst>
              <a:ext uri="{FF2B5EF4-FFF2-40B4-BE49-F238E27FC236}">
                <a16:creationId xmlns:a16="http://schemas.microsoft.com/office/drawing/2014/main" id="{F086252D-B6F7-2391-A0C7-120403F6CFA5}"/>
              </a:ext>
            </a:extLst>
          </p:cNvPr>
          <p:cNvPicPr>
            <a:picLocks noChangeAspect="1"/>
          </p:cNvPicPr>
          <p:nvPr/>
        </p:nvPicPr>
        <p:blipFill>
          <a:blip r:embed="rId4"/>
          <a:stretch>
            <a:fillRect/>
          </a:stretch>
        </p:blipFill>
        <p:spPr>
          <a:xfrm>
            <a:off x="4928315" y="922300"/>
            <a:ext cx="2145630" cy="743368"/>
          </a:xfrm>
          <a:prstGeom prst="rect">
            <a:avLst/>
          </a:prstGeom>
        </p:spPr>
      </p:pic>
      <p:pic>
        <p:nvPicPr>
          <p:cNvPr id="5" name="Picture 9">
            <a:extLst>
              <a:ext uri="{FF2B5EF4-FFF2-40B4-BE49-F238E27FC236}">
                <a16:creationId xmlns:a16="http://schemas.microsoft.com/office/drawing/2014/main" id="{E5A63C2E-5456-23E8-3DE4-14BBCF125C0F}"/>
              </a:ext>
            </a:extLst>
          </p:cNvPr>
          <p:cNvPicPr>
            <a:picLocks noChangeAspect="1"/>
          </p:cNvPicPr>
          <p:nvPr/>
        </p:nvPicPr>
        <p:blipFill>
          <a:blip r:embed="rId5"/>
          <a:stretch>
            <a:fillRect/>
          </a:stretch>
        </p:blipFill>
        <p:spPr>
          <a:xfrm>
            <a:off x="6461830" y="934911"/>
            <a:ext cx="2175601" cy="2362081"/>
          </a:xfrm>
          <a:prstGeom prst="rect">
            <a:avLst/>
          </a:prstGeom>
        </p:spPr>
      </p:pic>
      <p:pic>
        <p:nvPicPr>
          <p:cNvPr id="8" name="Picture 5">
            <a:extLst>
              <a:ext uri="{FF2B5EF4-FFF2-40B4-BE49-F238E27FC236}">
                <a16:creationId xmlns:a16="http://schemas.microsoft.com/office/drawing/2014/main" id="{E84A4887-B15A-7BA0-AF3E-72DE75437709}"/>
              </a:ext>
            </a:extLst>
          </p:cNvPr>
          <p:cNvPicPr>
            <a:picLocks noChangeAspect="1"/>
          </p:cNvPicPr>
          <p:nvPr/>
        </p:nvPicPr>
        <p:blipFill>
          <a:blip r:embed="rId6"/>
          <a:stretch>
            <a:fillRect/>
          </a:stretch>
        </p:blipFill>
        <p:spPr>
          <a:xfrm>
            <a:off x="4152953" y="3569435"/>
            <a:ext cx="4431805" cy="797725"/>
          </a:xfrm>
          <a:prstGeom prst="rect">
            <a:avLst/>
          </a:prstGeom>
        </p:spPr>
      </p:pic>
    </p:spTree>
    <p:extLst>
      <p:ext uri="{BB962C8B-B14F-4D97-AF65-F5344CB8AC3E}">
        <p14:creationId xmlns:p14="http://schemas.microsoft.com/office/powerpoint/2010/main" val="384681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Parameters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图片 2">
            <a:extLst>
              <a:ext uri="{FF2B5EF4-FFF2-40B4-BE49-F238E27FC236}">
                <a16:creationId xmlns:a16="http://schemas.microsoft.com/office/drawing/2014/main" id="{FC214C08-6C6E-1CC7-070F-3EEEB33933A9}"/>
              </a:ext>
            </a:extLst>
          </p:cNvPr>
          <p:cNvPicPr>
            <a:picLocks noChangeAspect="1"/>
          </p:cNvPicPr>
          <p:nvPr/>
        </p:nvPicPr>
        <p:blipFill>
          <a:blip r:embed="rId3"/>
          <a:stretch>
            <a:fillRect/>
          </a:stretch>
        </p:blipFill>
        <p:spPr>
          <a:xfrm>
            <a:off x="841498" y="1125785"/>
            <a:ext cx="7461003" cy="3480558"/>
          </a:xfrm>
          <a:prstGeom prst="rect">
            <a:avLst/>
          </a:prstGeom>
        </p:spPr>
      </p:pic>
    </p:spTree>
    <p:extLst>
      <p:ext uri="{BB962C8B-B14F-4D97-AF65-F5344CB8AC3E}">
        <p14:creationId xmlns:p14="http://schemas.microsoft.com/office/powerpoint/2010/main" val="1914872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Basic Clean</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4" name="图片 3">
            <a:extLst>
              <a:ext uri="{FF2B5EF4-FFF2-40B4-BE49-F238E27FC236}">
                <a16:creationId xmlns:a16="http://schemas.microsoft.com/office/drawing/2014/main" id="{1852B1AC-9E8C-74BE-85A6-849E8FD41E20}"/>
              </a:ext>
            </a:extLst>
          </p:cNvPr>
          <p:cNvPicPr>
            <a:picLocks noChangeAspect="1"/>
          </p:cNvPicPr>
          <p:nvPr/>
        </p:nvPicPr>
        <p:blipFill>
          <a:blip r:embed="rId3"/>
          <a:stretch>
            <a:fillRect/>
          </a:stretch>
        </p:blipFill>
        <p:spPr>
          <a:xfrm>
            <a:off x="963769" y="1154279"/>
            <a:ext cx="7216462" cy="3340954"/>
          </a:xfrm>
          <a:prstGeom prst="rect">
            <a:avLst/>
          </a:prstGeom>
        </p:spPr>
      </p:pic>
    </p:spTree>
    <p:extLst>
      <p:ext uri="{BB962C8B-B14F-4D97-AF65-F5344CB8AC3E}">
        <p14:creationId xmlns:p14="http://schemas.microsoft.com/office/powerpoint/2010/main" val="597192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1A0844-69A9-3B41-5969-B4DCF8E96EB6}"/>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3" name="Content Placeholder 3" descr="A screenshot of a computer&#10;&#10;Description automatically generated">
            <a:extLst>
              <a:ext uri="{FF2B5EF4-FFF2-40B4-BE49-F238E27FC236}">
                <a16:creationId xmlns:a16="http://schemas.microsoft.com/office/drawing/2014/main" id="{6BA5EB80-DD18-E15E-6FC1-949DE0B9A7B2}"/>
              </a:ext>
            </a:extLst>
          </p:cNvPr>
          <p:cNvPicPr>
            <a:picLocks noChangeAspect="1"/>
          </p:cNvPicPr>
          <p:nvPr/>
        </p:nvPicPr>
        <p:blipFill>
          <a:blip r:embed="rId2"/>
          <a:stretch>
            <a:fillRect/>
          </a:stretch>
        </p:blipFill>
        <p:spPr>
          <a:xfrm>
            <a:off x="859366" y="721863"/>
            <a:ext cx="7425268" cy="4072074"/>
          </a:xfrm>
          <a:prstGeom prst="rect">
            <a:avLst/>
          </a:prstGeom>
        </p:spPr>
      </p:pic>
    </p:spTree>
    <p:extLst>
      <p:ext uri="{BB962C8B-B14F-4D97-AF65-F5344CB8AC3E}">
        <p14:creationId xmlns:p14="http://schemas.microsoft.com/office/powerpoint/2010/main" val="389689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2A5FB4-D125-FBD9-739D-81CE310456E0}"/>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4" descr="A screenshot of a computer&#10;&#10;Description automatically generated">
            <a:extLst>
              <a:ext uri="{FF2B5EF4-FFF2-40B4-BE49-F238E27FC236}">
                <a16:creationId xmlns:a16="http://schemas.microsoft.com/office/drawing/2014/main" id="{CBE5F5DF-2033-9837-A402-560F0FFCAF6A}"/>
              </a:ext>
            </a:extLst>
          </p:cNvPr>
          <p:cNvPicPr>
            <a:picLocks noChangeAspect="1"/>
          </p:cNvPicPr>
          <p:nvPr/>
        </p:nvPicPr>
        <p:blipFill>
          <a:blip r:embed="rId2"/>
          <a:stretch>
            <a:fillRect/>
          </a:stretch>
        </p:blipFill>
        <p:spPr>
          <a:xfrm>
            <a:off x="899056" y="821403"/>
            <a:ext cx="7345887" cy="3783387"/>
          </a:xfrm>
          <a:prstGeom prst="rect">
            <a:avLst/>
          </a:prstGeom>
        </p:spPr>
      </p:pic>
      <p:sp>
        <p:nvSpPr>
          <p:cNvPr id="3" name="Rectangle 2">
            <a:extLst>
              <a:ext uri="{FF2B5EF4-FFF2-40B4-BE49-F238E27FC236}">
                <a16:creationId xmlns:a16="http://schemas.microsoft.com/office/drawing/2014/main" id="{5444B00B-37F8-D88D-FD91-07CFC88E5EBE}"/>
              </a:ext>
            </a:extLst>
          </p:cNvPr>
          <p:cNvSpPr/>
          <p:nvPr/>
        </p:nvSpPr>
        <p:spPr>
          <a:xfrm>
            <a:off x="1702075" y="253372"/>
            <a:ext cx="1197879" cy="307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 the app</a:t>
            </a:r>
          </a:p>
        </p:txBody>
      </p:sp>
    </p:spTree>
    <p:extLst>
      <p:ext uri="{BB962C8B-B14F-4D97-AF65-F5344CB8AC3E}">
        <p14:creationId xmlns:p14="http://schemas.microsoft.com/office/powerpoint/2010/main" val="3547214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8512329-93E1-4C12-81E6-DE5524D91C64}"/>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8" descr="A screenshot of a computer&#10;&#10;Description automatically generated">
            <a:extLst>
              <a:ext uri="{FF2B5EF4-FFF2-40B4-BE49-F238E27FC236}">
                <a16:creationId xmlns:a16="http://schemas.microsoft.com/office/drawing/2014/main" id="{75D4660C-6CC8-8F48-2709-17E03BD89863}"/>
              </a:ext>
            </a:extLst>
          </p:cNvPr>
          <p:cNvPicPr>
            <a:picLocks noChangeAspect="1"/>
          </p:cNvPicPr>
          <p:nvPr/>
        </p:nvPicPr>
        <p:blipFill>
          <a:blip r:embed="rId2"/>
          <a:stretch>
            <a:fillRect/>
          </a:stretch>
        </p:blipFill>
        <p:spPr>
          <a:xfrm>
            <a:off x="867064" y="823178"/>
            <a:ext cx="7409872" cy="3753348"/>
          </a:xfrm>
          <a:prstGeom prst="rect">
            <a:avLst/>
          </a:prstGeom>
        </p:spPr>
      </p:pic>
      <p:sp>
        <p:nvSpPr>
          <p:cNvPr id="2" name="Rectangle 2">
            <a:extLst>
              <a:ext uri="{FF2B5EF4-FFF2-40B4-BE49-F238E27FC236}">
                <a16:creationId xmlns:a16="http://schemas.microsoft.com/office/drawing/2014/main" id="{40F336A4-507E-39AA-F785-8055FC04AC3A}"/>
              </a:ext>
            </a:extLst>
          </p:cNvPr>
          <p:cNvSpPr/>
          <p:nvPr/>
        </p:nvSpPr>
        <p:spPr>
          <a:xfrm>
            <a:off x="1698072" y="253372"/>
            <a:ext cx="1036420" cy="3077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 input</a:t>
            </a:r>
          </a:p>
        </p:txBody>
      </p:sp>
    </p:spTree>
    <p:extLst>
      <p:ext uri="{BB962C8B-B14F-4D97-AF65-F5344CB8AC3E}">
        <p14:creationId xmlns:p14="http://schemas.microsoft.com/office/powerpoint/2010/main" val="333273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096CBE-7C45-1956-621D-AD3A7713E5C3}"/>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10" descr="A screenshot of a computer&#10;&#10;Description automatically generated">
            <a:extLst>
              <a:ext uri="{FF2B5EF4-FFF2-40B4-BE49-F238E27FC236}">
                <a16:creationId xmlns:a16="http://schemas.microsoft.com/office/drawing/2014/main" id="{DF9CAA07-920D-1EAC-897D-9434E1E04090}"/>
              </a:ext>
            </a:extLst>
          </p:cNvPr>
          <p:cNvPicPr>
            <a:picLocks noChangeAspect="1"/>
          </p:cNvPicPr>
          <p:nvPr/>
        </p:nvPicPr>
        <p:blipFill>
          <a:blip r:embed="rId2"/>
          <a:stretch>
            <a:fillRect/>
          </a:stretch>
        </p:blipFill>
        <p:spPr>
          <a:xfrm>
            <a:off x="1048571" y="797920"/>
            <a:ext cx="7046857" cy="3784827"/>
          </a:xfrm>
          <a:prstGeom prst="rect">
            <a:avLst/>
          </a:prstGeom>
        </p:spPr>
      </p:pic>
      <p:sp>
        <p:nvSpPr>
          <p:cNvPr id="3" name="Rectangle 2">
            <a:extLst>
              <a:ext uri="{FF2B5EF4-FFF2-40B4-BE49-F238E27FC236}">
                <a16:creationId xmlns:a16="http://schemas.microsoft.com/office/drawing/2014/main" id="{0BEC99C5-AC19-0563-7740-0B6484D985B7}"/>
              </a:ext>
            </a:extLst>
          </p:cNvPr>
          <p:cNvSpPr/>
          <p:nvPr/>
        </p:nvSpPr>
        <p:spPr>
          <a:xfrm>
            <a:off x="1693667" y="253372"/>
            <a:ext cx="1470447" cy="3077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Wait for minutes</a:t>
            </a:r>
          </a:p>
        </p:txBody>
      </p:sp>
    </p:spTree>
    <p:extLst>
      <p:ext uri="{BB962C8B-B14F-4D97-AF65-F5344CB8AC3E}">
        <p14:creationId xmlns:p14="http://schemas.microsoft.com/office/powerpoint/2010/main" val="3884753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51F3817-4A14-0F99-1809-8AAB34F60771}"/>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10" descr="A screenshot of a computer&#10;&#10;Description automatically generated">
            <a:extLst>
              <a:ext uri="{FF2B5EF4-FFF2-40B4-BE49-F238E27FC236}">
                <a16:creationId xmlns:a16="http://schemas.microsoft.com/office/drawing/2014/main" id="{B806B376-D425-C80F-1B36-D830F3432BDA}"/>
              </a:ext>
            </a:extLst>
          </p:cNvPr>
          <p:cNvPicPr>
            <a:picLocks noChangeAspect="1"/>
          </p:cNvPicPr>
          <p:nvPr/>
        </p:nvPicPr>
        <p:blipFill>
          <a:blip r:embed="rId2"/>
          <a:stretch>
            <a:fillRect/>
          </a:stretch>
        </p:blipFill>
        <p:spPr>
          <a:xfrm>
            <a:off x="578335" y="684202"/>
            <a:ext cx="7987330" cy="4116927"/>
          </a:xfrm>
          <a:prstGeom prst="rect">
            <a:avLst/>
          </a:prstGeom>
        </p:spPr>
      </p:pic>
      <p:sp>
        <p:nvSpPr>
          <p:cNvPr id="3" name="Rectangle 2">
            <a:extLst>
              <a:ext uri="{FF2B5EF4-FFF2-40B4-BE49-F238E27FC236}">
                <a16:creationId xmlns:a16="http://schemas.microsoft.com/office/drawing/2014/main" id="{5F480B6A-C932-B88F-75D5-D78B29952E97}"/>
              </a:ext>
            </a:extLst>
          </p:cNvPr>
          <p:cNvSpPr/>
          <p:nvPr/>
        </p:nvSpPr>
        <p:spPr>
          <a:xfrm>
            <a:off x="1688319" y="253371"/>
            <a:ext cx="729411" cy="307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Output</a:t>
            </a:r>
          </a:p>
        </p:txBody>
      </p:sp>
    </p:spTree>
    <p:extLst>
      <p:ext uri="{BB962C8B-B14F-4D97-AF65-F5344CB8AC3E}">
        <p14:creationId xmlns:p14="http://schemas.microsoft.com/office/powerpoint/2010/main" val="131495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B72565-B55E-FE8C-615A-37B410EDD525}"/>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6" descr="A screenshot of a computer&#10;&#10;Description automatically generated">
            <a:extLst>
              <a:ext uri="{FF2B5EF4-FFF2-40B4-BE49-F238E27FC236}">
                <a16:creationId xmlns:a16="http://schemas.microsoft.com/office/drawing/2014/main" id="{469496F8-9962-2C01-50BB-193F0428BCF3}"/>
              </a:ext>
            </a:extLst>
          </p:cNvPr>
          <p:cNvPicPr>
            <a:picLocks noChangeAspect="1"/>
          </p:cNvPicPr>
          <p:nvPr/>
        </p:nvPicPr>
        <p:blipFill>
          <a:blip r:embed="rId2"/>
          <a:stretch>
            <a:fillRect/>
          </a:stretch>
        </p:blipFill>
        <p:spPr>
          <a:xfrm>
            <a:off x="742490" y="713168"/>
            <a:ext cx="7659019" cy="4023931"/>
          </a:xfrm>
          <a:prstGeom prst="rect">
            <a:avLst/>
          </a:prstGeom>
        </p:spPr>
      </p:pic>
      <p:sp>
        <p:nvSpPr>
          <p:cNvPr id="3" name="Rectangle 2">
            <a:extLst>
              <a:ext uri="{FF2B5EF4-FFF2-40B4-BE49-F238E27FC236}">
                <a16:creationId xmlns:a16="http://schemas.microsoft.com/office/drawing/2014/main" id="{DF143B8F-EF97-438B-AA4A-D637AB233A96}"/>
              </a:ext>
            </a:extLst>
          </p:cNvPr>
          <p:cNvSpPr/>
          <p:nvPr/>
        </p:nvSpPr>
        <p:spPr>
          <a:xfrm>
            <a:off x="1696940" y="252512"/>
            <a:ext cx="729411" cy="307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Clear</a:t>
            </a:r>
          </a:p>
        </p:txBody>
      </p:sp>
    </p:spTree>
    <p:extLst>
      <p:ext uri="{BB962C8B-B14F-4D97-AF65-F5344CB8AC3E}">
        <p14:creationId xmlns:p14="http://schemas.microsoft.com/office/powerpoint/2010/main" val="74201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2F9D2D8-BFBC-E703-754E-4026133FBBF9}"/>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5" name="Content Placeholder 6" descr="A screenshot of a computer&#10;&#10;Description automatically generated">
            <a:extLst>
              <a:ext uri="{FF2B5EF4-FFF2-40B4-BE49-F238E27FC236}">
                <a16:creationId xmlns:a16="http://schemas.microsoft.com/office/drawing/2014/main" id="{8502F854-139D-4A6C-6285-DE4536B97FB8}"/>
              </a:ext>
            </a:extLst>
          </p:cNvPr>
          <p:cNvPicPr>
            <a:picLocks noChangeAspect="1"/>
          </p:cNvPicPr>
          <p:nvPr/>
        </p:nvPicPr>
        <p:blipFill>
          <a:blip r:embed="rId2"/>
          <a:stretch>
            <a:fillRect/>
          </a:stretch>
        </p:blipFill>
        <p:spPr>
          <a:xfrm>
            <a:off x="530436" y="695639"/>
            <a:ext cx="8083128" cy="4194489"/>
          </a:xfrm>
          <a:prstGeom prst="rect">
            <a:avLst/>
          </a:prstGeom>
        </p:spPr>
      </p:pic>
      <p:sp>
        <p:nvSpPr>
          <p:cNvPr id="3" name="Rectangle 2">
            <a:extLst>
              <a:ext uri="{FF2B5EF4-FFF2-40B4-BE49-F238E27FC236}">
                <a16:creationId xmlns:a16="http://schemas.microsoft.com/office/drawing/2014/main" id="{6F7208CE-1ACD-0F95-1CB8-68529A64D432}"/>
              </a:ext>
            </a:extLst>
          </p:cNvPr>
          <p:cNvSpPr/>
          <p:nvPr/>
        </p:nvSpPr>
        <p:spPr>
          <a:xfrm>
            <a:off x="1687804" y="253371"/>
            <a:ext cx="618345" cy="3077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Retry</a:t>
            </a:r>
          </a:p>
        </p:txBody>
      </p:sp>
    </p:spTree>
    <p:extLst>
      <p:ext uri="{BB962C8B-B14F-4D97-AF65-F5344CB8AC3E}">
        <p14:creationId xmlns:p14="http://schemas.microsoft.com/office/powerpoint/2010/main" val="43671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2301300" y="2150850"/>
            <a:ext cx="4541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DCF9A66-6FAA-5C92-49B8-11C1CA82CCBE}"/>
              </a:ext>
            </a:extLst>
          </p:cNvPr>
          <p:cNvSpPr txBox="1"/>
          <p:nvPr/>
        </p:nvSpPr>
        <p:spPr>
          <a:xfrm>
            <a:off x="278590" y="253372"/>
            <a:ext cx="729410" cy="307777"/>
          </a:xfrm>
          <a:prstGeom prst="rect">
            <a:avLst/>
          </a:prstGeom>
          <a:solidFill>
            <a:schemeClr val="bg2"/>
          </a:solidFill>
        </p:spPr>
        <p:txBody>
          <a:bodyPr wrap="square" rtlCol="0">
            <a:spAutoFit/>
          </a:bodyPr>
          <a:lstStyle/>
          <a:p>
            <a:r>
              <a:rPr lang="en-US" altLang="zh-CN" dirty="0">
                <a:solidFill>
                  <a:schemeClr val="tx2"/>
                </a:solidFill>
              </a:rPr>
              <a:t>Usage</a:t>
            </a:r>
            <a:endParaRPr lang="zh-CN" altLang="en-US" dirty="0">
              <a:solidFill>
                <a:schemeClr val="tx2"/>
              </a:solidFill>
            </a:endParaRPr>
          </a:p>
        </p:txBody>
      </p:sp>
      <p:pic>
        <p:nvPicPr>
          <p:cNvPr id="4" name="Content Placeholder 8" descr="A screenshot of a computer&#10;&#10;Description automatically generated">
            <a:extLst>
              <a:ext uri="{FF2B5EF4-FFF2-40B4-BE49-F238E27FC236}">
                <a16:creationId xmlns:a16="http://schemas.microsoft.com/office/drawing/2014/main" id="{4B6C1F6B-C8AC-26EA-3FA1-F45711F6C2CE}"/>
              </a:ext>
            </a:extLst>
          </p:cNvPr>
          <p:cNvPicPr>
            <a:picLocks noChangeAspect="1"/>
          </p:cNvPicPr>
          <p:nvPr/>
        </p:nvPicPr>
        <p:blipFill>
          <a:blip r:embed="rId2"/>
          <a:stretch>
            <a:fillRect/>
          </a:stretch>
        </p:blipFill>
        <p:spPr>
          <a:xfrm>
            <a:off x="586982" y="677257"/>
            <a:ext cx="7970035" cy="4128981"/>
          </a:xfrm>
          <a:prstGeom prst="rect">
            <a:avLst/>
          </a:prstGeom>
        </p:spPr>
      </p:pic>
    </p:spTree>
    <p:extLst>
      <p:ext uri="{BB962C8B-B14F-4D97-AF65-F5344CB8AC3E}">
        <p14:creationId xmlns:p14="http://schemas.microsoft.com/office/powerpoint/2010/main" val="3123259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62428" y="1287063"/>
            <a:ext cx="4977945" cy="1077218"/>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BLEU </a:t>
            </a:r>
            <a:r>
              <a:rPr lang="en-US" altLang="zh-CN" sz="1200" dirty="0">
                <a:solidFill>
                  <a:srgbClr val="4D5156"/>
                </a:solidFill>
                <a:latin typeface="Times New Roman" panose="02020603050405020304" pitchFamily="18" charset="0"/>
                <a:cs typeface="Times New Roman" panose="02020603050405020304" pitchFamily="18" charset="0"/>
              </a:rPr>
              <a:t>Bilingual</a:t>
            </a:r>
            <a:r>
              <a:rPr lang="en-US" altLang="zh-CN" sz="1200" b="0" i="0" dirty="0">
                <a:solidFill>
                  <a:srgbClr val="001D35"/>
                </a:solidFill>
                <a:effectLst/>
                <a:latin typeface="Times New Roman" panose="02020603050405020304" pitchFamily="18" charset="0"/>
                <a:cs typeface="Times New Roman" panose="02020603050405020304" pitchFamily="18" charset="0"/>
              </a:rPr>
              <a:t> Evaluation Understudy</a:t>
            </a:r>
            <a:endParaRPr lang="en-US" altLang="zh-CN" sz="1200" dirty="0">
              <a:latin typeface="Times New Roman" panose="02020603050405020304" pitchFamily="18" charset="0"/>
              <a:cs typeface="Times New Roman" panose="02020603050405020304" pitchFamily="18" charset="0"/>
            </a:endParaRPr>
          </a:p>
          <a:p>
            <a:endParaRPr lang="en-US" altLang="zh-CN"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4C9B030-B18B-D422-F633-808D6A0FBBB8}"/>
              </a:ext>
            </a:extLst>
          </p:cNvPr>
          <p:cNvSpPr txBox="1"/>
          <p:nvPr/>
        </p:nvSpPr>
        <p:spPr>
          <a:xfrm>
            <a:off x="262428" y="130971"/>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
        <p:nvSpPr>
          <p:cNvPr id="3" name="文本框 2">
            <a:extLst>
              <a:ext uri="{FF2B5EF4-FFF2-40B4-BE49-F238E27FC236}">
                <a16:creationId xmlns:a16="http://schemas.microsoft.com/office/drawing/2014/main" id="{0107044A-769F-DB88-F3CA-4BAB922A4E2E}"/>
              </a:ext>
            </a:extLst>
          </p:cNvPr>
          <p:cNvSpPr txBox="1"/>
          <p:nvPr/>
        </p:nvSpPr>
        <p:spPr>
          <a:xfrm>
            <a:off x="262428" y="785493"/>
            <a:ext cx="6179376" cy="584775"/>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BERT </a:t>
            </a:r>
            <a:r>
              <a:rPr lang="en-US" altLang="zh-CN" sz="1200" b="0" i="0" dirty="0">
                <a:solidFill>
                  <a:srgbClr val="4D5156"/>
                </a:solidFill>
                <a:effectLst/>
                <a:latin typeface="Times New Roman" panose="02020603050405020304" pitchFamily="18" charset="0"/>
                <a:cs typeface="Times New Roman" panose="02020603050405020304" pitchFamily="18" charset="0"/>
              </a:rPr>
              <a:t>Bidirectional Encoder Representations from Transformers</a:t>
            </a:r>
            <a:endParaRPr lang="en-US" altLang="zh-CN" sz="12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E536317-9526-065C-514D-51109343C8D1}"/>
              </a:ext>
            </a:extLst>
          </p:cNvPr>
          <p:cNvSpPr txBox="1"/>
          <p:nvPr/>
        </p:nvSpPr>
        <p:spPr>
          <a:xfrm>
            <a:off x="262428" y="1831156"/>
            <a:ext cx="6179376" cy="769441"/>
          </a:xfrm>
          <a:prstGeom prst="rect">
            <a:avLst/>
          </a:prstGeom>
          <a:noFill/>
        </p:spPr>
        <p:txBody>
          <a:bodyPr wrap="square" rtlCol="0">
            <a:spAutoFit/>
          </a:bodyPr>
          <a:lstStyle/>
          <a:p>
            <a:r>
              <a:rPr lang="en-US" altLang="zh-CN" sz="3200" dirty="0">
                <a:solidFill>
                  <a:schemeClr val="bg2">
                    <a:lumMod val="50000"/>
                  </a:schemeClr>
                </a:solidFill>
                <a:latin typeface="Times New Roman" panose="02020603050405020304" pitchFamily="18" charset="0"/>
                <a:cs typeface="Times New Roman" panose="02020603050405020304" pitchFamily="18" charset="0"/>
              </a:rPr>
              <a:t>ROUGE </a:t>
            </a:r>
            <a:r>
              <a:rPr lang="en-US" altLang="zh-CN" sz="1200" b="0" i="0" dirty="0">
                <a:solidFill>
                  <a:srgbClr val="4D5156"/>
                </a:solidFill>
                <a:effectLst/>
                <a:latin typeface="Times New Roman" panose="02020603050405020304" pitchFamily="18" charset="0"/>
                <a:cs typeface="Times New Roman" panose="02020603050405020304" pitchFamily="18" charset="0"/>
              </a:rPr>
              <a:t>Recall-Oriented Understudy for </a:t>
            </a:r>
            <a:r>
              <a:rPr lang="en-US" altLang="zh-CN" sz="1200" b="0" i="0" dirty="0" err="1">
                <a:solidFill>
                  <a:srgbClr val="4D5156"/>
                </a:solidFill>
                <a:effectLst/>
                <a:latin typeface="Times New Roman" panose="02020603050405020304" pitchFamily="18" charset="0"/>
                <a:cs typeface="Times New Roman" panose="02020603050405020304" pitchFamily="18" charset="0"/>
              </a:rPr>
              <a:t>Gisting</a:t>
            </a:r>
            <a:r>
              <a:rPr lang="en-US" altLang="zh-CN" sz="1200" b="0" i="0" dirty="0">
                <a:solidFill>
                  <a:srgbClr val="4D5156"/>
                </a:solidFill>
                <a:effectLst/>
                <a:latin typeface="Times New Roman" panose="02020603050405020304" pitchFamily="18" charset="0"/>
                <a:cs typeface="Times New Roman" panose="02020603050405020304" pitchFamily="18" charset="0"/>
              </a:rPr>
              <a:t> Evaluation</a:t>
            </a:r>
          </a:p>
          <a:p>
            <a:endParaRPr lang="en-US" altLang="zh-CN" sz="12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375AD0B-C869-C357-5DD8-CB3522F17F64}"/>
              </a:ext>
            </a:extLst>
          </p:cNvPr>
          <p:cNvGraphicFramePr>
            <a:graphicFrameLocks noGrp="1"/>
          </p:cNvGraphicFramePr>
          <p:nvPr>
            <p:extLst>
              <p:ext uri="{D42A27DB-BD31-4B8C-83A1-F6EECF244321}">
                <p14:modId xmlns:p14="http://schemas.microsoft.com/office/powerpoint/2010/main" val="2211787172"/>
              </p:ext>
            </p:extLst>
          </p:nvPr>
        </p:nvGraphicFramePr>
        <p:xfrm>
          <a:off x="467186" y="2571750"/>
          <a:ext cx="8183968" cy="2256084"/>
        </p:xfrm>
        <a:graphic>
          <a:graphicData uri="http://schemas.openxmlformats.org/drawingml/2006/table">
            <a:tbl>
              <a:tblPr firstRow="1" bandRow="1">
                <a:tableStyleId>{073A0DAA-6AF3-43AB-8588-CEC1D06C72B9}</a:tableStyleId>
              </a:tblPr>
              <a:tblGrid>
                <a:gridCol w="2045992">
                  <a:extLst>
                    <a:ext uri="{9D8B030D-6E8A-4147-A177-3AD203B41FA5}">
                      <a16:colId xmlns:a16="http://schemas.microsoft.com/office/drawing/2014/main" val="1989452940"/>
                    </a:ext>
                  </a:extLst>
                </a:gridCol>
                <a:gridCol w="2045992">
                  <a:extLst>
                    <a:ext uri="{9D8B030D-6E8A-4147-A177-3AD203B41FA5}">
                      <a16:colId xmlns:a16="http://schemas.microsoft.com/office/drawing/2014/main" val="2879517583"/>
                    </a:ext>
                  </a:extLst>
                </a:gridCol>
                <a:gridCol w="2045992">
                  <a:extLst>
                    <a:ext uri="{9D8B030D-6E8A-4147-A177-3AD203B41FA5}">
                      <a16:colId xmlns:a16="http://schemas.microsoft.com/office/drawing/2014/main" val="3089356321"/>
                    </a:ext>
                  </a:extLst>
                </a:gridCol>
                <a:gridCol w="2045992">
                  <a:extLst>
                    <a:ext uri="{9D8B030D-6E8A-4147-A177-3AD203B41FA5}">
                      <a16:colId xmlns:a16="http://schemas.microsoft.com/office/drawing/2014/main" val="142783566"/>
                    </a:ext>
                  </a:extLst>
                </a:gridCol>
              </a:tblGrid>
              <a:tr h="401884">
                <a:tc>
                  <a:txBody>
                    <a:bodyPr/>
                    <a:lstStyle/>
                    <a:p>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r>
                        <a:rPr lang="en-US" sz="1600" dirty="0">
                          <a:solidFill>
                            <a:sysClr val="windowText" lastClr="000000"/>
                          </a:solidFill>
                        </a:rPr>
                        <a:t>BERT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r>
                        <a:rPr lang="en-US" sz="1600" dirty="0">
                          <a:solidFill>
                            <a:sysClr val="windowText" lastClr="000000"/>
                          </a:solidFill>
                        </a:rPr>
                        <a:t>BLEU</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tc>
                  <a:txBody>
                    <a:bodyPr/>
                    <a:lstStyle/>
                    <a:p>
                      <a:r>
                        <a:rPr lang="en-US" sz="1600" dirty="0">
                          <a:solidFill>
                            <a:sysClr val="windowText" lastClr="000000"/>
                          </a:solidFill>
                        </a:rPr>
                        <a:t>ROUGE</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lumMod val="60000"/>
                        <a:lumOff val="40000"/>
                      </a:schemeClr>
                    </a:solidFill>
                  </a:tcPr>
                </a:tc>
                <a:extLst>
                  <a:ext uri="{0D108BD9-81ED-4DB2-BD59-A6C34878D82A}">
                    <a16:rowId xmlns:a16="http://schemas.microsoft.com/office/drawing/2014/main" val="3041741898"/>
                  </a:ext>
                </a:extLst>
              </a:tr>
              <a:tr h="370840">
                <a:tc>
                  <a:txBody>
                    <a:bodyPr/>
                    <a:lstStyle/>
                    <a:p>
                      <a:r>
                        <a:rPr lang="en-US" sz="1600" dirty="0">
                          <a:solidFill>
                            <a:sysClr val="windowText" lastClr="000000"/>
                          </a:solidFill>
                        </a:rPr>
                        <a:t>Target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ysClr val="windowText" lastClr="000000"/>
                          </a:solidFill>
                        </a:rPr>
                        <a:t>1.0</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ysClr val="windowText" lastClr="000000"/>
                          </a:solidFill>
                        </a:rPr>
                        <a:t>1.0</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ysClr val="windowText" lastClr="000000"/>
                          </a:solidFill>
                        </a:rPr>
                        <a:t>1.0</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68569723"/>
                  </a:ext>
                </a:extLst>
              </a:tr>
              <a:tr h="370840">
                <a:tc>
                  <a:txBody>
                    <a:bodyPr/>
                    <a:lstStyle/>
                    <a:p>
                      <a:r>
                        <a:rPr lang="en-US" sz="1600" dirty="0">
                          <a:solidFill>
                            <a:sysClr val="windowText" lastClr="000000"/>
                          </a:solidFill>
                        </a:rPr>
                        <a:t>GPT3.5</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0.843668</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0.052389</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0.316623</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7292443"/>
                  </a:ext>
                </a:extLst>
              </a:tr>
              <a:tr h="370840">
                <a:tc>
                  <a:txBody>
                    <a:bodyPr/>
                    <a:lstStyle/>
                    <a:p>
                      <a:r>
                        <a:rPr lang="en-US" sz="1600" dirty="0">
                          <a:solidFill>
                            <a:sysClr val="windowText" lastClr="000000"/>
                          </a:solidFill>
                        </a:rPr>
                        <a:t>Translated Twice</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0.96876</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0.564568</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0.819048</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5638752"/>
                  </a:ext>
                </a:extLst>
              </a:tr>
              <a:tr h="370840">
                <a:tc>
                  <a:txBody>
                    <a:bodyPr/>
                    <a:lstStyle/>
                    <a:p>
                      <a:r>
                        <a:rPr lang="en-US" sz="1600" dirty="0">
                          <a:solidFill>
                            <a:sysClr val="windowText" lastClr="000000"/>
                          </a:solidFill>
                        </a:rPr>
                        <a:t>Title</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0.954038</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0.000041</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0.140351</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84134037"/>
                  </a:ext>
                </a:extLst>
              </a:tr>
              <a:tr h="370840">
                <a:tc>
                  <a:txBody>
                    <a:bodyPr/>
                    <a:lstStyle/>
                    <a:p>
                      <a:r>
                        <a:rPr lang="en-US" sz="1600" dirty="0">
                          <a:solidFill>
                            <a:sysClr val="windowText" lastClr="000000"/>
                          </a:solidFill>
                        </a:rPr>
                        <a:t>X</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0.774057</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dirty="0">
                          <a:solidFill>
                            <a:sysClr val="windowText" lastClr="000000"/>
                          </a:solidFill>
                        </a:rPr>
                        <a:t>0.0</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ysClr val="windowText" lastClr="000000"/>
                          </a:solidFill>
                          <a:effectLst/>
                        </a:rPr>
                        <a:t>0.0</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8224148"/>
                  </a:ext>
                </a:extLst>
              </a:tr>
            </a:tbl>
          </a:graphicData>
        </a:graphic>
      </p:graphicFrame>
    </p:spTree>
    <p:extLst>
      <p:ext uri="{BB962C8B-B14F-4D97-AF65-F5344CB8AC3E}">
        <p14:creationId xmlns:p14="http://schemas.microsoft.com/office/powerpoint/2010/main" val="267008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4" name="Title 1">
            <a:extLst>
              <a:ext uri="{FF2B5EF4-FFF2-40B4-BE49-F238E27FC236}">
                <a16:creationId xmlns:a16="http://schemas.microsoft.com/office/drawing/2014/main" id="{1F570D58-EB1D-6534-AF9E-9EFA00B0A8E5}"/>
              </a:ext>
            </a:extLst>
          </p:cNvPr>
          <p:cNvSpPr txBox="1">
            <a:spLocks/>
          </p:cNvSpPr>
          <p:nvPr/>
        </p:nvSpPr>
        <p:spPr>
          <a:xfrm>
            <a:off x="-685800" y="1749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Eval Loss and Rouge Metrics</a:t>
            </a:r>
          </a:p>
        </p:txBody>
      </p:sp>
      <p:sp>
        <p:nvSpPr>
          <p:cNvPr id="5" name="TextBox 4">
            <a:extLst>
              <a:ext uri="{FF2B5EF4-FFF2-40B4-BE49-F238E27FC236}">
                <a16:creationId xmlns:a16="http://schemas.microsoft.com/office/drawing/2014/main" id="{93AB0D5D-FEAD-8FB7-0A99-E89EB05BDA11}"/>
              </a:ext>
            </a:extLst>
          </p:cNvPr>
          <p:cNvSpPr txBox="1"/>
          <p:nvPr/>
        </p:nvSpPr>
        <p:spPr>
          <a:xfrm>
            <a:off x="1524000" y="1192720"/>
            <a:ext cx="6096000" cy="307777"/>
          </a:xfrm>
          <a:prstGeom prst="rect">
            <a:avLst/>
          </a:prstGeom>
          <a:noFill/>
        </p:spPr>
        <p:txBody>
          <a:bodyPr wrap="square">
            <a:spAutoFit/>
          </a:bodyPr>
          <a:lstStyle/>
          <a:p>
            <a:pPr algn="ctr"/>
            <a:r>
              <a:rPr lang="en-US" dirty="0">
                <a:solidFill>
                  <a:srgbClr val="4D5156"/>
                </a:solidFill>
                <a:latin typeface="Times New Roman" panose="02020603050405020304" pitchFamily="18" charset="0"/>
                <a:cs typeface="Times New Roman" panose="02020603050405020304" pitchFamily="18" charset="0"/>
              </a:rPr>
              <a:t>Final perplexity: 14.17</a:t>
            </a:r>
            <a:endParaRPr lang="en-US"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EDE0E3B3-9F5D-50D3-C913-A9C2BA615EBA}"/>
              </a:ext>
            </a:extLst>
          </p:cNvPr>
          <p:cNvPicPr>
            <a:picLocks noChangeAspect="1"/>
          </p:cNvPicPr>
          <p:nvPr/>
        </p:nvPicPr>
        <p:blipFill rotWithShape="1">
          <a:blip r:embed="rId3"/>
          <a:srcRect t="9789"/>
          <a:stretch/>
        </p:blipFill>
        <p:spPr>
          <a:xfrm>
            <a:off x="937147" y="1610434"/>
            <a:ext cx="7428932" cy="2773925"/>
          </a:xfrm>
          <a:prstGeom prst="rect">
            <a:avLst/>
          </a:prstGeom>
        </p:spPr>
      </p:pic>
      <p:sp>
        <p:nvSpPr>
          <p:cNvPr id="2" name="文本框 1">
            <a:extLst>
              <a:ext uri="{FF2B5EF4-FFF2-40B4-BE49-F238E27FC236}">
                <a16:creationId xmlns:a16="http://schemas.microsoft.com/office/drawing/2014/main" id="{8239F099-D3C8-EA06-E7F3-A39342FD5FED}"/>
              </a:ext>
            </a:extLst>
          </p:cNvPr>
          <p:cNvSpPr txBox="1"/>
          <p:nvPr/>
        </p:nvSpPr>
        <p:spPr>
          <a:xfrm>
            <a:off x="249790" y="174934"/>
            <a:ext cx="1017410" cy="307777"/>
          </a:xfrm>
          <a:prstGeom prst="rect">
            <a:avLst/>
          </a:prstGeom>
          <a:solidFill>
            <a:schemeClr val="bg2"/>
          </a:solidFill>
        </p:spPr>
        <p:txBody>
          <a:bodyPr wrap="square" rtlCol="0">
            <a:spAutoFit/>
          </a:bodyPr>
          <a:lstStyle/>
          <a:p>
            <a:r>
              <a:rPr lang="en-US" altLang="zh-CN" dirty="0">
                <a:solidFill>
                  <a:schemeClr val="tx2"/>
                </a:solidFill>
              </a:rPr>
              <a:t>Evaluation</a:t>
            </a:r>
            <a:endParaRPr lang="zh-CN" altLang="en-US" dirty="0">
              <a:solidFill>
                <a:schemeClr val="tx2"/>
              </a:solidFill>
            </a:endParaRPr>
          </a:p>
        </p:txBody>
      </p:sp>
    </p:spTree>
    <p:extLst>
      <p:ext uri="{BB962C8B-B14F-4D97-AF65-F5344CB8AC3E}">
        <p14:creationId xmlns:p14="http://schemas.microsoft.com/office/powerpoint/2010/main" val="3763766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50794" y="2150850"/>
            <a:ext cx="7260609"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Times New Roman" panose="02020603050405020304" pitchFamily="18" charset="0"/>
                <a:cs typeface="Times New Roman" panose="02020603050405020304" pitchFamily="18" charset="0"/>
              </a:rPr>
              <a:t>Limitations and Lessons Learned</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401373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69331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b="1" dirty="0"/>
              <a:t>Model results: </a:t>
            </a:r>
            <a:r>
              <a:rPr lang="en-US" altLang="zh-CN" sz="1800" dirty="0"/>
              <a:t>The output email is not the email we want to generate. Also, we can’t avoid generating spam or phishing emails. Based on the analysis, it won't improve with continued training. We guess there are two reasons for this:</a:t>
            </a:r>
          </a:p>
          <a:p>
            <a:pPr lvl="1"/>
            <a:r>
              <a:rPr lang="en-US" altLang="zh-CN" sz="1800" dirty="0"/>
              <a:t>	(1) Limitations of the model itself (2) Limitations of the dataset</a:t>
            </a:r>
          </a:p>
          <a:p>
            <a:pPr marL="285750" indent="-285750">
              <a:buFont typeface="Arial" panose="020B0604020202020204" pitchFamily="34" charset="0"/>
              <a:buChar char="•"/>
            </a:pPr>
            <a:endParaRPr lang="en-US" altLang="zh-CN" sz="1800" dirty="0"/>
          </a:p>
          <a:p>
            <a:pPr marL="285750" indent="-285750">
              <a:buFont typeface="Arial" panose="020B0604020202020204" pitchFamily="34" charset="0"/>
              <a:buChar char="•"/>
            </a:pPr>
            <a:r>
              <a:rPr lang="en-US" altLang="zh-CN" sz="1800" b="1" dirty="0"/>
              <a:t>Processing Time</a:t>
            </a:r>
            <a:r>
              <a:rPr lang="en-US" altLang="zh-CN" sz="1800" dirty="0"/>
              <a:t>: The model takes over three minutes to run in the application. This could potentially lead to a less-than-optimal user experience, especially if users are expecting quick results. </a:t>
            </a:r>
          </a:p>
          <a:p>
            <a:endParaRPr lang="en-US" altLang="zh-CN" sz="1800" dirty="0"/>
          </a:p>
          <a:p>
            <a:pPr marL="285750" indent="-285750">
              <a:buFont typeface="Arial" panose="020B0604020202020204" pitchFamily="34" charset="0"/>
              <a:buChar char="•"/>
            </a:pPr>
            <a:r>
              <a:rPr lang="en-US" altLang="zh-CN" sz="1800" b="1" dirty="0"/>
              <a:t>Data Formatting</a:t>
            </a:r>
            <a:r>
              <a:rPr lang="en-US" altLang="zh-CN" sz="1800" dirty="0"/>
              <a:t>: Ensuring the output is well-formatted and easy to understand is crucial for the end-user experience. The generated email does not have a perfect format. </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952610" cy="307777"/>
          </a:xfrm>
          <a:prstGeom prst="rect">
            <a:avLst/>
          </a:prstGeom>
          <a:solidFill>
            <a:schemeClr val="bg2"/>
          </a:solidFill>
        </p:spPr>
        <p:txBody>
          <a:bodyPr wrap="square" rtlCol="0">
            <a:spAutoFit/>
          </a:bodyPr>
          <a:lstStyle/>
          <a:p>
            <a:r>
              <a:rPr lang="en-US" altLang="zh-CN" dirty="0">
                <a:solidFill>
                  <a:schemeClr val="tx2"/>
                </a:solidFill>
              </a:rPr>
              <a:t>Limitation</a:t>
            </a:r>
            <a:endParaRPr lang="zh-CN" altLang="en-US" dirty="0">
              <a:solidFill>
                <a:schemeClr val="tx2"/>
              </a:solidFill>
            </a:endParaRPr>
          </a:p>
        </p:txBody>
      </p:sp>
    </p:spTree>
    <p:extLst>
      <p:ext uri="{BB962C8B-B14F-4D97-AF65-F5344CB8AC3E}">
        <p14:creationId xmlns:p14="http://schemas.microsoft.com/office/powerpoint/2010/main" val="3200570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5EDAC3A-DFE5-A79D-9C59-10E7B76B0DF0}"/>
              </a:ext>
            </a:extLst>
          </p:cNvPr>
          <p:cNvSpPr txBox="1"/>
          <p:nvPr/>
        </p:nvSpPr>
        <p:spPr>
          <a:xfrm>
            <a:off x="554400" y="863590"/>
            <a:ext cx="8035200"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t>The use of hugging face</a:t>
            </a:r>
            <a:r>
              <a:rPr lang="en-US" altLang="zh-CN" sz="1600" dirty="0"/>
              <a:t>: Understood the process of uploading models and building spaces from scratch on hugging face. Also learned how to work together on hugging face.</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The effect of model parameters</a:t>
            </a:r>
            <a:r>
              <a:rPr lang="en-US" altLang="zh-CN" sz="1600" dirty="0"/>
              <a:t>: Figure out how to add or modify parameters to change the model outputs.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Evaluation model</a:t>
            </a:r>
            <a:r>
              <a:rPr lang="en-US" altLang="zh-CN" sz="1600" dirty="0"/>
              <a:t>: Understood the effect of different evaluations, and thought about how to choose the right evaluation.</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Interactive User Interface</a:t>
            </a:r>
            <a:r>
              <a:rPr lang="en-US" altLang="zh-CN" sz="1600" dirty="0"/>
              <a:t>: We use </a:t>
            </a:r>
            <a:r>
              <a:rPr lang="en-US" altLang="zh-CN" sz="1600" dirty="0" err="1"/>
              <a:t>Streamlit</a:t>
            </a:r>
            <a:r>
              <a:rPr lang="en-US" altLang="zh-CN" sz="1600" dirty="0"/>
              <a:t> to create an interactive user interface for the model. It provides a user-friendly way to input data and view the results.</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b="1" dirty="0"/>
              <a:t>Ethical consideration</a:t>
            </a:r>
            <a:r>
              <a:rPr lang="en-US" altLang="zh-CN" sz="1600" dirty="0"/>
              <a:t>: We consider the ethical nature of model-generated content. Learned about methods to avoid generating spam and phishing.</a:t>
            </a:r>
          </a:p>
        </p:txBody>
      </p:sp>
      <p:sp>
        <p:nvSpPr>
          <p:cNvPr id="8" name="文本框 7">
            <a:extLst>
              <a:ext uri="{FF2B5EF4-FFF2-40B4-BE49-F238E27FC236}">
                <a16:creationId xmlns:a16="http://schemas.microsoft.com/office/drawing/2014/main" id="{0EAA0FF3-E015-08B4-8B1A-4EE3CCD2B72B}"/>
              </a:ext>
            </a:extLst>
          </p:cNvPr>
          <p:cNvSpPr txBox="1"/>
          <p:nvPr/>
        </p:nvSpPr>
        <p:spPr>
          <a:xfrm>
            <a:off x="249790" y="174934"/>
            <a:ext cx="772610" cy="307777"/>
          </a:xfrm>
          <a:prstGeom prst="rect">
            <a:avLst/>
          </a:prstGeom>
          <a:solidFill>
            <a:schemeClr val="bg2"/>
          </a:solidFill>
        </p:spPr>
        <p:txBody>
          <a:bodyPr wrap="square" rtlCol="0">
            <a:spAutoFit/>
          </a:bodyPr>
          <a:lstStyle/>
          <a:p>
            <a:r>
              <a:rPr lang="en-US" altLang="zh-CN" dirty="0">
                <a:solidFill>
                  <a:schemeClr val="tx2"/>
                </a:solidFill>
              </a:rPr>
              <a:t>Lesson</a:t>
            </a:r>
            <a:endParaRPr lang="zh-CN" altLang="en-US" dirty="0">
              <a:solidFill>
                <a:schemeClr val="tx2"/>
              </a:solidFill>
            </a:endParaRPr>
          </a:p>
        </p:txBody>
      </p:sp>
    </p:spTree>
    <p:extLst>
      <p:ext uri="{BB962C8B-B14F-4D97-AF65-F5344CB8AC3E}">
        <p14:creationId xmlns:p14="http://schemas.microsoft.com/office/powerpoint/2010/main" val="252113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7C56F-BD86-8EC4-A603-95D16B621872}"/>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Thanks!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7028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9"/>
          <p:cNvSpPr txBox="1">
            <a:spLocks noGrp="1"/>
          </p:cNvSpPr>
          <p:nvPr>
            <p:ph type="title"/>
          </p:nvPr>
        </p:nvSpPr>
        <p:spPr>
          <a:xfrm>
            <a:off x="621030" y="303665"/>
            <a:ext cx="7475220" cy="8569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latin typeface="Times New Roman" panose="02020603050405020304" pitchFamily="18" charset="0"/>
                <a:cs typeface="Times New Roman" panose="02020603050405020304" pitchFamily="18" charset="0"/>
              </a:rPr>
              <a:t>Personal Emails Generation</a:t>
            </a:r>
            <a:endParaRPr sz="4000" dirty="0">
              <a:latin typeface="Times New Roman" panose="02020603050405020304" pitchFamily="18" charset="0"/>
              <a:cs typeface="Times New Roman" panose="02020603050405020304" pitchFamily="18" charset="0"/>
            </a:endParaRPr>
          </a:p>
        </p:txBody>
      </p:sp>
      <p:sp>
        <p:nvSpPr>
          <p:cNvPr id="684" name="Google Shape;684;p59"/>
          <p:cNvSpPr txBox="1">
            <a:spLocks noGrp="1"/>
          </p:cNvSpPr>
          <p:nvPr>
            <p:ph type="body" idx="4294967295"/>
          </p:nvPr>
        </p:nvSpPr>
        <p:spPr>
          <a:xfrm>
            <a:off x="621030" y="1537505"/>
            <a:ext cx="7901940" cy="1340485"/>
          </a:xfrm>
          <a:prstGeom prst="rect">
            <a:avLst/>
          </a:prstGeom>
        </p:spPr>
        <p:txBody>
          <a:bodyPr spcFirstLastPara="1" wrap="square" lIns="91425" tIns="91425" rIns="91425" bIns="91425" anchor="t" anchorCtr="0">
            <a:noAutofit/>
          </a:bodyPr>
          <a:lstStyle/>
          <a:p>
            <a:pPr marL="0" indent="0">
              <a:buNone/>
            </a:pPr>
            <a:r>
              <a:rPr lang="en-US" sz="2000" dirty="0">
                <a:latin typeface="Times New Roman" panose="02020603050405020304" pitchFamily="18" charset="0"/>
                <a:cs typeface="Times New Roman" panose="02020603050405020304" pitchFamily="18" charset="0"/>
              </a:rPr>
              <a:t>This project </a:t>
            </a:r>
            <a:r>
              <a:rPr lang="en-US" altLang="zh-CN" sz="2000" dirty="0">
                <a:latin typeface="Times New Roman" panose="02020603050405020304" pitchFamily="18" charset="0"/>
                <a:cs typeface="Times New Roman" panose="02020603050405020304" pitchFamily="18" charset="0"/>
              </a:rPr>
              <a:t>aims to create an effective communication tool that can help establish connections on platforms like LinkedIn. We </a:t>
            </a:r>
            <a:r>
              <a:rPr lang="en-US" sz="2000" dirty="0">
                <a:latin typeface="Times New Roman" panose="02020603050405020304" pitchFamily="18" charset="0"/>
                <a:cs typeface="Times New Roman" panose="02020603050405020304" pitchFamily="18" charset="0"/>
              </a:rPr>
              <a:t>trained a model using GPT-2 to generate personalized emails based on user inputs. </a:t>
            </a: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indent="0">
              <a:buNone/>
            </a:pPr>
            <a:r>
              <a:rPr lang="en-US" altLang="zh-CN" sz="1600" dirty="0">
                <a:solidFill>
                  <a:srgbClr val="333333"/>
                </a:solidFill>
                <a:latin typeface="Times New Roman" panose="02020603050405020304" pitchFamily="18" charset="0"/>
                <a:cs typeface="Times New Roman" panose="02020603050405020304" pitchFamily="18" charset="0"/>
              </a:rPr>
              <a:t>Task: </a:t>
            </a:r>
            <a:r>
              <a:rPr lang="en-US" altLang="zh-CN" sz="1600" dirty="0">
                <a:latin typeface="Times New Roman" panose="02020603050405020304" pitchFamily="18" charset="0"/>
                <a:cs typeface="Times New Roman" panose="02020603050405020304" pitchFamily="18" charset="0"/>
              </a:rPr>
              <a:t>Text Generation</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Model: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3"/>
              </a:rPr>
              <a:t>postbot</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3"/>
              </a:rPr>
              <a:t>/distilgpt2-emailgen-V2</a:t>
            </a:r>
            <a:endParaRPr lang="en-US" altLang="zh-CN" sz="1600" b="0" i="0" u="none" strike="noStrike"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Dataset: </a:t>
            </a:r>
            <a:r>
              <a:rPr lang="en-US" altLang="zh-CN" sz="1600" b="0" i="0" u="none" strike="noStrike" dirty="0" err="1">
                <a:solidFill>
                  <a:srgbClr val="333333"/>
                </a:solidFill>
                <a:effectLst/>
                <a:latin typeface="Times New Roman" panose="02020603050405020304" pitchFamily="18" charset="0"/>
                <a:cs typeface="Times New Roman" panose="02020603050405020304" pitchFamily="18" charset="0"/>
                <a:hlinkClick r:id="rId4"/>
              </a:rPr>
              <a:t>LightTai</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hlinkClick r:id="rId4"/>
              </a:rPr>
              <a:t>/personalized-email</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Libraries: </a:t>
            </a:r>
            <a:r>
              <a:rPr lang="en-US" altLang="zh-CN" sz="1600" b="0" i="0" u="none" strike="noStrike" dirty="0">
                <a:solidFill>
                  <a:srgbClr val="333333"/>
                </a:solidFill>
                <a:effectLst/>
                <a:latin typeface="Times New Roman" panose="02020603050405020304" pitchFamily="18" charset="0"/>
                <a:cs typeface="Times New Roman" panose="02020603050405020304" pitchFamily="18" charset="0"/>
              </a:rPr>
              <a:t>Transformers, datasets, torch, scikit-learn, accelerate</a:t>
            </a:r>
            <a:endParaRPr lang="en-US" altLang="zh-CN"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CC55D-C761-EF94-F62E-D6CCDE467A45}"/>
              </a:ext>
            </a:extLst>
          </p:cNvPr>
          <p:cNvSpPr>
            <a:spLocks noGrp="1"/>
          </p:cNvSpPr>
          <p:nvPr>
            <p:ph type="title"/>
          </p:nvPr>
        </p:nvSpPr>
        <p:spPr>
          <a:xfrm>
            <a:off x="2446650" y="684800"/>
            <a:ext cx="4250700" cy="1207500"/>
          </a:xfrm>
        </p:spPr>
        <p:txBody>
          <a:bodyPr/>
          <a:lstStyle/>
          <a:p>
            <a:r>
              <a:rPr lang="en-US" altLang="zh-CN" sz="4400" dirty="0">
                <a:latin typeface="Times New Roman" panose="02020603050405020304" pitchFamily="18" charset="0"/>
                <a:cs typeface="Times New Roman" panose="02020603050405020304" pitchFamily="18" charset="0"/>
              </a:rPr>
              <a:t>Main Problem</a:t>
            </a:r>
            <a:endParaRPr lang="zh-CN" altLang="en-US" sz="4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30C85E5-D2DA-7F86-FC01-2143FE2690AE}"/>
              </a:ext>
            </a:extLst>
          </p:cNvPr>
          <p:cNvSpPr txBox="1"/>
          <p:nvPr/>
        </p:nvSpPr>
        <p:spPr>
          <a:xfrm>
            <a:off x="958850" y="2281714"/>
            <a:ext cx="779780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train our model to generate personalized emails?</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use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evaluate our model?</a:t>
            </a:r>
          </a:p>
          <a:p>
            <a:pPr marL="285750" indent="-285750">
              <a:buFont typeface="Arial" panose="020B0604020202020204" pitchFamily="34" charset="0"/>
              <a:buChar char="•"/>
            </a:pPr>
            <a:r>
              <a:rPr lang="en-US" altLang="zh-CN" sz="1800" dirty="0">
                <a:latin typeface="Times New Roman" panose="02020603050405020304" pitchFamily="18" charset="0"/>
                <a:cs typeface="Times New Roman" panose="02020603050405020304" pitchFamily="18" charset="0"/>
              </a:rPr>
              <a:t>How to avoid misuse of our models and ethical considerations?</a:t>
            </a:r>
          </a:p>
        </p:txBody>
      </p:sp>
    </p:spTree>
    <p:extLst>
      <p:ext uri="{BB962C8B-B14F-4D97-AF65-F5344CB8AC3E}">
        <p14:creationId xmlns:p14="http://schemas.microsoft.com/office/powerpoint/2010/main" val="182068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975906" y="2150850"/>
            <a:ext cx="7200387"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Analysis and Findings</a:t>
            </a:r>
          </a:p>
        </p:txBody>
      </p:sp>
      <p:sp>
        <p:nvSpPr>
          <p:cNvPr id="275" name="Google Shape;275;p36"/>
          <p:cNvSpPr/>
          <p:nvPr/>
        </p:nvSpPr>
        <p:spPr>
          <a:xfrm rot="-6325725">
            <a:off x="3015158" y="765387"/>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rot="-6325725">
            <a:off x="5953883" y="4203512"/>
            <a:ext cx="173658" cy="173658"/>
          </a:xfrm>
          <a:prstGeom prst="plaqu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2151235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2083027" y="405944"/>
            <a:ext cx="4977945"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Data Analysis</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A4532FCE-A714-4B7A-DBC2-A18CB95E6238}"/>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3" name="Picture 3">
            <a:extLst>
              <a:ext uri="{FF2B5EF4-FFF2-40B4-BE49-F238E27FC236}">
                <a16:creationId xmlns:a16="http://schemas.microsoft.com/office/drawing/2014/main" id="{9649FE5F-7A2A-9AFD-8B76-1DF1F486108E}"/>
              </a:ext>
            </a:extLst>
          </p:cNvPr>
          <p:cNvPicPr>
            <a:picLocks noChangeAspect="1"/>
          </p:cNvPicPr>
          <p:nvPr/>
        </p:nvPicPr>
        <p:blipFill>
          <a:blip r:embed="rId3"/>
          <a:stretch>
            <a:fillRect/>
          </a:stretch>
        </p:blipFill>
        <p:spPr>
          <a:xfrm>
            <a:off x="955390" y="1105673"/>
            <a:ext cx="7388180" cy="3784455"/>
          </a:xfrm>
          <a:prstGeom prst="rect">
            <a:avLst/>
          </a:prstGeom>
        </p:spPr>
      </p:pic>
    </p:spTree>
    <p:extLst>
      <p:ext uri="{BB962C8B-B14F-4D97-AF65-F5344CB8AC3E}">
        <p14:creationId xmlns:p14="http://schemas.microsoft.com/office/powerpoint/2010/main" val="273262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NLP Methodology and Techniques Employed</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Text Classification/Segmentation: To analyze the customer base and categorize it based on different attributes such as gender, profession, and hobbies. This would involve supervised learning algorithms that could classify text into pre-defined classes based on the training data provided in the dataset.</a:t>
            </a:r>
          </a:p>
          <a:p>
            <a:pPr marL="285750" indent="-285750">
              <a:buFont typeface="Arial" panose="020B0604020202020204" pitchFamily="34" charset="0"/>
              <a:buChar char="•"/>
            </a:pPr>
            <a:r>
              <a:rPr lang="en-US" altLang="zh-CN" sz="1600" dirty="0"/>
              <a:t>Sentiment Analysis: To understand the sentiment behind the hobbies or professions listed, which might then influence the tone and style of the email content.</a:t>
            </a:r>
          </a:p>
          <a:p>
            <a:pPr marL="285750" indent="-285750">
              <a:buFont typeface="Arial" panose="020B0604020202020204" pitchFamily="34" charset="0"/>
              <a:buChar char="•"/>
            </a:pPr>
            <a:r>
              <a:rPr lang="en-US" altLang="zh-CN" sz="1600" dirty="0"/>
              <a:t>Template-Based Text Generation: For generating personalized emails, a template-based approach would be used. Templates would have placeholders for names, professions, products, etc., that would be dynamically filled based on the customer data.</a:t>
            </a:r>
          </a:p>
          <a:p>
            <a:pPr marL="285750" indent="-285750">
              <a:buFont typeface="Arial" panose="020B0604020202020204" pitchFamily="34" charset="0"/>
              <a:buChar char="•"/>
            </a:pPr>
            <a:r>
              <a:rPr lang="en-US" altLang="zh-CN" sz="1600" dirty="0"/>
              <a:t>Feature Extraction: Before any text generation, it would be necessary to extract features from the text that are relevant to the product, gender, and hobbies, and use them to tailor the content of the emails.</a:t>
            </a:r>
          </a:p>
          <a:p>
            <a:pPr marL="285750" indent="-285750">
              <a:buFont typeface="Arial" panose="020B0604020202020204" pitchFamily="34" charset="0"/>
              <a:buChar char="•"/>
            </a:pPr>
            <a:r>
              <a:rPr lang="en-US" altLang="zh-CN" sz="1600" dirty="0"/>
              <a:t>Data Preprocessing: Cleaning and organizing the data to ensure the NLP models work efficiently. This would include tokenization, stemming, lemmatization, and removal of stop words.</a:t>
            </a:r>
          </a:p>
        </p:txBody>
      </p:sp>
    </p:spTree>
    <p:extLst>
      <p:ext uri="{BB962C8B-B14F-4D97-AF65-F5344CB8AC3E}">
        <p14:creationId xmlns:p14="http://schemas.microsoft.com/office/powerpoint/2010/main" val="1510479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1519209" y="350136"/>
            <a:ext cx="6105582"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0C925C58-C673-A285-B487-C34F5A9B76E2}"/>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pic>
        <p:nvPicPr>
          <p:cNvPr id="6" name="Picture 4">
            <a:extLst>
              <a:ext uri="{FF2B5EF4-FFF2-40B4-BE49-F238E27FC236}">
                <a16:creationId xmlns:a16="http://schemas.microsoft.com/office/drawing/2014/main" id="{3908ACD0-BA30-917F-81F1-5C297F6F14EF}"/>
              </a:ext>
            </a:extLst>
          </p:cNvPr>
          <p:cNvPicPr>
            <a:picLocks noChangeAspect="1"/>
          </p:cNvPicPr>
          <p:nvPr/>
        </p:nvPicPr>
        <p:blipFill>
          <a:blip r:embed="rId3"/>
          <a:stretch>
            <a:fillRect/>
          </a:stretch>
        </p:blipFill>
        <p:spPr>
          <a:xfrm>
            <a:off x="812760" y="982160"/>
            <a:ext cx="7518479" cy="3907968"/>
          </a:xfrm>
          <a:prstGeom prst="rect">
            <a:avLst/>
          </a:prstGeom>
        </p:spPr>
      </p:pic>
    </p:spTree>
    <p:extLst>
      <p:ext uri="{BB962C8B-B14F-4D97-AF65-F5344CB8AC3E}">
        <p14:creationId xmlns:p14="http://schemas.microsoft.com/office/powerpoint/2010/main" val="1649963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7" name="文本框 6">
            <a:extLst>
              <a:ext uri="{FF2B5EF4-FFF2-40B4-BE49-F238E27FC236}">
                <a16:creationId xmlns:a16="http://schemas.microsoft.com/office/drawing/2014/main" id="{208BF08D-0D55-93F1-6C55-E63B778B0876}"/>
              </a:ext>
            </a:extLst>
          </p:cNvPr>
          <p:cNvSpPr txBox="1"/>
          <p:nvPr/>
        </p:nvSpPr>
        <p:spPr>
          <a:xfrm>
            <a:off x="519448" y="558516"/>
            <a:ext cx="8105103" cy="584775"/>
          </a:xfrm>
          <a:prstGeom prst="rect">
            <a:avLst/>
          </a:prstGeom>
          <a:noFill/>
        </p:spPr>
        <p:txBody>
          <a:bodyPr wrap="square" rtlCol="0">
            <a:spAutoFit/>
          </a:bodyPr>
          <a:lstStyle/>
          <a:p>
            <a:pPr algn="ctr"/>
            <a:r>
              <a:rPr lang="en-US" altLang="zh-CN" sz="3200" dirty="0">
                <a:solidFill>
                  <a:schemeClr val="bg2">
                    <a:lumMod val="50000"/>
                  </a:schemeClr>
                </a:solidFill>
                <a:latin typeface="Times New Roman" panose="02020603050405020304" pitchFamily="18" charset="0"/>
                <a:cs typeface="Times New Roman" panose="02020603050405020304" pitchFamily="18" charset="0"/>
              </a:rPr>
              <a:t>Explain Dataset to Model Tokenize</a:t>
            </a:r>
            <a:endParaRPr lang="zh-CN" altLang="en-US" sz="32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DAB930-6CB0-B678-A28D-3A6E495CB393}"/>
              </a:ext>
            </a:extLst>
          </p:cNvPr>
          <p:cNvSpPr txBox="1"/>
          <p:nvPr/>
        </p:nvSpPr>
        <p:spPr>
          <a:xfrm>
            <a:off x="278590" y="253372"/>
            <a:ext cx="676800" cy="305144"/>
          </a:xfrm>
          <a:prstGeom prst="rect">
            <a:avLst/>
          </a:prstGeom>
          <a:solidFill>
            <a:schemeClr val="bg2"/>
          </a:solidFill>
        </p:spPr>
        <p:txBody>
          <a:bodyPr wrap="square" rtlCol="0">
            <a:spAutoFit/>
          </a:bodyPr>
          <a:lstStyle/>
          <a:p>
            <a:r>
              <a:rPr lang="en-US" altLang="zh-CN" dirty="0">
                <a:solidFill>
                  <a:schemeClr val="tx2"/>
                </a:solidFill>
              </a:rPr>
              <a:t>Model</a:t>
            </a:r>
            <a:endParaRPr lang="zh-CN" altLang="en-US" dirty="0">
              <a:solidFill>
                <a:schemeClr val="tx2"/>
              </a:solidFill>
            </a:endParaRPr>
          </a:p>
        </p:txBody>
      </p:sp>
      <p:sp>
        <p:nvSpPr>
          <p:cNvPr id="4" name="文本框 3">
            <a:extLst>
              <a:ext uri="{FF2B5EF4-FFF2-40B4-BE49-F238E27FC236}">
                <a16:creationId xmlns:a16="http://schemas.microsoft.com/office/drawing/2014/main" id="{5898F595-5B71-AF2D-80A4-BBFA2969AF62}"/>
              </a:ext>
            </a:extLst>
          </p:cNvPr>
          <p:cNvSpPr txBox="1"/>
          <p:nvPr/>
        </p:nvSpPr>
        <p:spPr>
          <a:xfrm>
            <a:off x="296213" y="1287887"/>
            <a:ext cx="8551572" cy="3785652"/>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Loading Pre-trained Model Tokenizer: An </a:t>
            </a:r>
            <a:r>
              <a:rPr lang="en-US" altLang="zh-CN" sz="1600" dirty="0" err="1"/>
              <a:t>AutoTokenizer</a:t>
            </a:r>
            <a:r>
              <a:rPr lang="en-US" altLang="zh-CN" sz="1600" dirty="0"/>
              <a:t> is loaded with a specified pre-trained model checkpoint. The tokenizer is a crucial tool that converts text data into a format that can be processed by machine learning models.</a:t>
            </a:r>
          </a:p>
          <a:p>
            <a:pPr marL="285750" indent="-285750">
              <a:buFont typeface="Arial" panose="020B0604020202020204" pitchFamily="34" charset="0"/>
              <a:buChar char="•"/>
            </a:pPr>
            <a:r>
              <a:rPr lang="en-US" altLang="zh-CN" sz="1600" dirty="0"/>
              <a:t>Tokenization Function: The function </a:t>
            </a:r>
            <a:r>
              <a:rPr lang="en-US" altLang="zh-CN" sz="1600" dirty="0" err="1"/>
              <a:t>tokenize_function</a:t>
            </a:r>
            <a:r>
              <a:rPr lang="en-US" altLang="zh-CN" sz="1600" dirty="0"/>
              <a:t> is defined to tokenize the inputs. It takes examples from the dataset and extracts the product, gender, profession, and hobby columns. These columns are tokenized, meaning they are converted into a sequence of numbers that represent the text in a way the model can understand. There's a special focus on the email column since it is the target variable (what the model will learn to generate).</a:t>
            </a:r>
          </a:p>
          <a:p>
            <a:pPr marL="285750" indent="-285750">
              <a:buFont typeface="Arial" panose="020B0604020202020204" pitchFamily="34" charset="0"/>
              <a:buChar char="•"/>
            </a:pPr>
            <a:r>
              <a:rPr lang="en-US" altLang="zh-CN" sz="1600" dirty="0"/>
              <a:t>Processing the Dataset: The dataset is split into a training set and a test set with a 50/50 split. The original </a:t>
            </a:r>
            <a:r>
              <a:rPr lang="en-US" altLang="zh-CN" sz="1600" dirty="0" err="1"/>
              <a:t>DataFrame</a:t>
            </a:r>
            <a:r>
              <a:rPr lang="en-US" altLang="zh-CN" sz="1600" dirty="0"/>
              <a:t> is then converted into a Dataset object, which is a more efficient format for handling datasets in machine learning workflows.</a:t>
            </a:r>
          </a:p>
          <a:p>
            <a:pPr marL="285750" indent="-285750">
              <a:buFont typeface="Arial" panose="020B0604020202020204" pitchFamily="34" charset="0"/>
              <a:buChar char="•"/>
            </a:pPr>
            <a:r>
              <a:rPr lang="en-US" altLang="zh-CN" sz="1600" dirty="0"/>
              <a:t>Tokenizing the Dataset: The actual tokenization process happens where the training and test sets are mapped with the </a:t>
            </a:r>
            <a:r>
              <a:rPr lang="en-US" altLang="zh-CN" sz="1600" dirty="0" err="1"/>
              <a:t>tokenize_function</a:t>
            </a:r>
            <a:r>
              <a:rPr lang="en-US" altLang="zh-CN" sz="1600" dirty="0"/>
              <a:t>. This means that all the text data in these datasets is converted into tokens.</a:t>
            </a:r>
          </a:p>
        </p:txBody>
      </p:sp>
    </p:spTree>
    <p:extLst>
      <p:ext uri="{BB962C8B-B14F-4D97-AF65-F5344CB8AC3E}">
        <p14:creationId xmlns:p14="http://schemas.microsoft.com/office/powerpoint/2010/main" val="2149979338"/>
      </p:ext>
    </p:extLst>
  </p:cSld>
  <p:clrMapOvr>
    <a:masterClrMapping/>
  </p:clrMapOvr>
</p:sld>
</file>

<file path=ppt/theme/theme1.xml><?xml version="1.0" encoding="utf-8"?>
<a:theme xmlns:a="http://schemas.openxmlformats.org/drawingml/2006/main" name="Clear &amp; Simple Business Meeting by Slidesgo">
  <a:themeElements>
    <a:clrScheme name="Simple Light">
      <a:dk1>
        <a:srgbClr val="2A362D"/>
      </a:dk1>
      <a:lt1>
        <a:srgbClr val="EFEEF4"/>
      </a:lt1>
      <a:dk2>
        <a:srgbClr val="B2BBDA"/>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873</Words>
  <Application>Microsoft Office PowerPoint</Application>
  <PresentationFormat>On-screen Show (16:9)</PresentationFormat>
  <Paragraphs>106</Paragraphs>
  <Slides>26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Albert Sans SemiBold</vt:lpstr>
      <vt:lpstr>Albert Sans</vt:lpstr>
      <vt:lpstr>Times New Roman</vt:lpstr>
      <vt:lpstr>Clear &amp; Simple Business Meeting by Slidesgo</vt:lpstr>
      <vt:lpstr>Generating Personalized Emails with GPT-2</vt:lpstr>
      <vt:lpstr>Introduction</vt:lpstr>
      <vt:lpstr>Personal Emails Generation</vt:lpstr>
      <vt:lpstr>Main Problem</vt:lpstr>
      <vt:lpstr>Analysis and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Lessons Learned</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Personalized Emails with GPT-2</dc:title>
  <dc:creator>Yue</dc:creator>
  <cp:lastModifiedBy>Yue Liu</cp:lastModifiedBy>
  <cp:revision>9</cp:revision>
  <dcterms:modified xsi:type="dcterms:W3CDTF">2024-04-23T18:50:48Z</dcterms:modified>
</cp:coreProperties>
</file>